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66" r:id="rId7"/>
    <p:sldId id="264" r:id="rId8"/>
    <p:sldId id="276" r:id="rId9"/>
    <p:sldId id="272" r:id="rId10"/>
    <p:sldId id="273" r:id="rId11"/>
    <p:sldId id="277" r:id="rId12"/>
    <p:sldId id="269" r:id="rId13"/>
    <p:sldId id="260" r:id="rId14"/>
    <p:sldId id="261" r:id="rId15"/>
    <p:sldId id="26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BED76-09B0-46F2-AEEC-45B7BF7D4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EAE95F-2410-48CA-B4AD-11B1EDBB2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06E613-E322-4FFA-9270-364EB287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9813BD-A4A8-418F-A9C1-70E550B1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EDBBF-D29C-460A-8385-D65031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4BC486-F5B6-4AED-8F5B-173BFE3973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43538" r="13334" b="42795"/>
          <a:stretch/>
        </p:blipFill>
        <p:spPr>
          <a:xfrm>
            <a:off x="3385458" y="5322693"/>
            <a:ext cx="5029200" cy="9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7BF52-35D2-4C7B-A71B-2C233A05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0AB94-1812-4F37-A28F-3E6769FA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8C7400-FA92-478B-85AB-CB38399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E8277-7483-4C56-BA99-39B39CD9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A28158-6C0D-42EE-9D1E-95B0B57B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15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4893DF-F2BD-4902-8863-6D27806A0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F59717-9D37-4B65-86E8-304D89C68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A88B83-6687-4DA8-B32E-AB0EA4D6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5E817B-9344-409B-BCCB-3BEFE42B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130644-FDC1-4F44-A27F-3D64FC84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16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108818-E187-4B87-B39C-F05E5C426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5BD4FE-F76B-49D6-9110-59E3B44C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197A64-AEF0-4CC2-8427-BE99EEEA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07E325-B333-484D-9778-C05303EA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C99FC0-9DA3-4C13-86F6-6E9F229A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34B308-4C9E-4B59-9704-7BA36D6E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DF40950-C0C0-47A7-BA62-660E23A02C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2C05D-CD1C-4DE9-B2F8-31C71B55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94FCD-BC7F-4E25-BB40-52232D28B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2C2A9-410A-4808-9FF3-7DD514AF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52759-56D5-4EF2-A324-F6D23729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A08E5-DE5F-47B1-A896-14400A3C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79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3CE3B74-87F1-4F63-8A62-86B0229A0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BF49DC-1F9E-46BF-8E3B-7D732569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851F87-3437-4CF3-AB8F-68989ABB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AD0E8C-ED0A-4857-A98C-86385B95A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FC37C4-612A-40BD-831D-81DF2CBDC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163DD-8C5B-4C0A-8C0C-9E540DA1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C27519-1CEA-419B-95F3-D5EED6A1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0C5787-ADC5-436F-A561-24138585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45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29669D-3972-4B19-A5DA-2989B3014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E8BB46-AF26-4C54-9878-BBF2A49B3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70CEC0-DC15-49BA-8038-F26F3CAF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E8E296-04E1-4298-9BD9-F7574ED4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B4D5EB-F47E-4BBA-B5B4-9D685C1F8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BFF7A0-5E90-4E2F-952C-6DAB52EC9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2CF6880-8C3E-4D7F-B965-82B0D33D6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DCD8C8-69BE-4D82-BA15-E9D3B4F1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2ADF33-82F8-4D6C-8762-33F8F706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BE2495-DD4A-437E-B9D0-AC2653EB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1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FB816-3C01-4757-977D-39FAC064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F7DAF8-4F67-4005-8374-4701EB8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D1DC64-5B09-45DC-BD34-8247DE28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20EB4F-3C66-439D-A111-BEA6A33D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60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AD7A0D2-BE1E-4BAE-9180-B4A039E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646441-3A96-48CE-BCA1-3F3345D8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C91687-1664-4115-BF9A-740079EE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53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607EC-1089-432F-9C5F-4457F627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1F007-9ADC-43C9-84A4-1C671B61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8F0F69-C0F8-4602-B517-920FEA9C1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D8F67F-D848-4558-B472-57553C34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E42DAB-B416-4025-8812-D04F4166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42C794-D78D-4445-9B85-E231D433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B0710-1F77-4859-83F0-506A4545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63F603-74FD-498E-949A-8D8BD0D2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57D36F-D735-4D16-830B-BC55B644C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7D3B8-0E1B-4012-9C1C-BD3E0D52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1D8B80-CC2F-47A4-B18F-ABBB7E76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D190E-B6CE-4AFF-97AF-422E115B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77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725C41-09CB-4748-933D-6572A3D1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2FE64-4E43-45CC-985F-3DDF20D65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B9C492-94B7-4A8F-85AA-804F53A37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5A110-6624-439E-841D-8C4447FEBAF7}" type="datetimeFigureOut">
              <a:rPr lang="pt-BR" smtClean="0"/>
              <a:t>05/04/2022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DA308-9A34-46F7-A2B6-5CC411006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721E56-E84A-4B0E-8133-887653D4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1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9D8E-E28A-4E6A-9835-DD99BEDED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Nivelamento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C4BA0F-F5F3-485A-8FA1-F2E8D4C47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2: Variáveis e Funções</a:t>
            </a:r>
          </a:p>
        </p:txBody>
      </p:sp>
    </p:spTree>
    <p:extLst>
      <p:ext uri="{BB962C8B-B14F-4D97-AF65-F5344CB8AC3E}">
        <p14:creationId xmlns:p14="http://schemas.microsoft.com/office/powerpoint/2010/main" val="2441787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função?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Parábola:</a:t>
            </a:r>
          </a:p>
          <a:p>
            <a:pPr marL="0" indent="0">
              <a:buNone/>
            </a:pPr>
            <a:r>
              <a:rPr lang="pt-BR" dirty="0"/>
              <a:t>f(x) = a*x² + b*x + c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f(x) é uma função com argumento x, </a:t>
            </a:r>
          </a:p>
          <a:p>
            <a:pPr marL="0" indent="0">
              <a:buNone/>
            </a:pPr>
            <a:r>
              <a:rPr lang="pt-BR" dirty="0"/>
              <a:t>a, b e c são parâmetros da função.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Volume do cubo:</a:t>
            </a:r>
          </a:p>
          <a:p>
            <a:pPr marL="0" indent="0">
              <a:buNone/>
            </a:pPr>
            <a:r>
              <a:rPr lang="pt-BR" dirty="0"/>
              <a:t>f(</a:t>
            </a:r>
            <a:r>
              <a:rPr lang="pt-BR" dirty="0" err="1"/>
              <a:t>x,y,z</a:t>
            </a:r>
            <a:r>
              <a:rPr lang="pt-BR" dirty="0"/>
              <a:t>) = x * y * z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f(</a:t>
            </a:r>
            <a:r>
              <a:rPr lang="pt-BR" dirty="0" err="1"/>
              <a:t>x,y,z</a:t>
            </a:r>
            <a:r>
              <a:rPr lang="pt-BR" dirty="0"/>
              <a:t>) é uma função com argumentos x, y e z.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70" name="Picture 2" descr="2.4. Function Calls — Foundations of Python Programming">
            <a:extLst>
              <a:ext uri="{FF2B5EF4-FFF2-40B4-BE49-F238E27FC236}">
                <a16:creationId xmlns:a16="http://schemas.microsoft.com/office/drawing/2014/main" id="{01702B8F-D081-406F-A0E9-65DE2814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94" y="365125"/>
            <a:ext cx="1455579" cy="215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39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função?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92500" lnSpcReduction="10000"/>
          </a:bodyPr>
          <a:lstStyle/>
          <a:p>
            <a:pPr marL="0" indent="0">
              <a:buNone/>
            </a:pPr>
            <a:r>
              <a:rPr lang="pt-BR" sz="1600" b="1" dirty="0" err="1"/>
              <a:t>read_csv</a:t>
            </a:r>
            <a:r>
              <a:rPr lang="pt-BR" sz="1600" b="1" dirty="0"/>
              <a:t>(</a:t>
            </a:r>
          </a:p>
          <a:p>
            <a:pPr marL="0" indent="0">
              <a:buNone/>
            </a:pPr>
            <a:r>
              <a:rPr lang="pt-BR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filepath_or_buffer</a:t>
            </a:r>
            <a:r>
              <a:rPr lang="pt-BR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 marL="0" indent="0">
              <a:buNone/>
            </a:pPr>
            <a:r>
              <a:rPr lang="pt-BR" sz="1600" dirty="0" err="1"/>
              <a:t>sep</a:t>
            </a:r>
            <a:r>
              <a:rPr lang="pt-BR" sz="1600" dirty="0"/>
              <a:t>=</a:t>
            </a:r>
            <a:r>
              <a:rPr lang="pt-BR" sz="1600" dirty="0" err="1"/>
              <a:t>NoDefault.no_default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delimiter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/>
              <a:t>header='</a:t>
            </a:r>
            <a:r>
              <a:rPr lang="pt-BR" sz="1600" dirty="0" err="1"/>
              <a:t>infer</a:t>
            </a:r>
            <a:r>
              <a:rPr lang="pt-BR" sz="1600" dirty="0"/>
              <a:t>’, </a:t>
            </a:r>
          </a:p>
          <a:p>
            <a:pPr marL="0" indent="0">
              <a:buNone/>
            </a:pPr>
            <a:r>
              <a:rPr lang="pt-BR" sz="1600" dirty="0" err="1"/>
              <a:t>names</a:t>
            </a:r>
            <a:r>
              <a:rPr lang="pt-BR" sz="1600" dirty="0"/>
              <a:t>=</a:t>
            </a:r>
            <a:r>
              <a:rPr lang="pt-BR" sz="1600" dirty="0" err="1"/>
              <a:t>NoDefault.no_default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index_col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usecols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/>
              <a:t>squeeze=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prefix</a:t>
            </a:r>
            <a:r>
              <a:rPr lang="pt-BR" sz="1600" dirty="0"/>
              <a:t>=</a:t>
            </a:r>
            <a:r>
              <a:rPr lang="pt-BR" sz="1600" dirty="0" err="1"/>
              <a:t>NoDefault.no_default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mangle_dupe_cols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dtype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  <a:r>
              <a:rPr lang="pt-BR" sz="1600" dirty="0" err="1"/>
              <a:t>engine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converters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true_values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false_values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skipinitialspace</a:t>
            </a:r>
            <a:r>
              <a:rPr lang="pt-BR" sz="1600" dirty="0"/>
              <a:t>=False, </a:t>
            </a:r>
          </a:p>
          <a:p>
            <a:pPr marL="0" indent="0">
              <a:buNone/>
            </a:pPr>
            <a:r>
              <a:rPr lang="pt-BR" sz="1600" dirty="0" err="1"/>
              <a:t>skiprows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skipfooter</a:t>
            </a:r>
            <a:r>
              <a:rPr lang="pt-BR" sz="1600" dirty="0"/>
              <a:t>=0, </a:t>
            </a:r>
          </a:p>
          <a:p>
            <a:pPr marL="0" indent="0">
              <a:buNone/>
            </a:pPr>
            <a:r>
              <a:rPr lang="pt-BR" sz="1600" dirty="0" err="1"/>
              <a:t>nrows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na_values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keep_default_na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na_filter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  <a:r>
              <a:rPr lang="pt-BR" sz="1600" dirty="0" err="1"/>
              <a:t>verbose</a:t>
            </a:r>
            <a:r>
              <a:rPr lang="pt-BR" sz="1600" dirty="0"/>
              <a:t>=False, </a:t>
            </a:r>
          </a:p>
          <a:p>
            <a:pPr marL="0" indent="0">
              <a:buNone/>
            </a:pPr>
            <a:r>
              <a:rPr lang="pt-BR" sz="1600" dirty="0" err="1"/>
              <a:t>skip_blank_lines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parse_dates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infer_datetime_format</a:t>
            </a:r>
            <a:r>
              <a:rPr lang="pt-BR" sz="1600" dirty="0"/>
              <a:t>=False, </a:t>
            </a:r>
          </a:p>
          <a:p>
            <a:pPr marL="0" indent="0">
              <a:buNone/>
            </a:pPr>
            <a:r>
              <a:rPr lang="pt-BR" sz="1600" dirty="0" err="1"/>
              <a:t>keep_date_col</a:t>
            </a:r>
            <a:r>
              <a:rPr lang="pt-BR" sz="1600" dirty="0"/>
              <a:t>=False, </a:t>
            </a:r>
            <a:r>
              <a:rPr lang="pt-BR" sz="1600" dirty="0" err="1"/>
              <a:t>date_parser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dayfirst</a:t>
            </a:r>
            <a:r>
              <a:rPr lang="pt-BR" sz="1600" dirty="0"/>
              <a:t>=False, </a:t>
            </a:r>
            <a:r>
              <a:rPr lang="pt-BR" sz="1600" dirty="0" err="1"/>
              <a:t>cache_dates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iterator</a:t>
            </a:r>
            <a:r>
              <a:rPr lang="pt-BR" sz="1600" dirty="0"/>
              <a:t>=False, </a:t>
            </a:r>
            <a:r>
              <a:rPr lang="pt-BR" sz="1600" dirty="0" err="1"/>
              <a:t>chunksize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compression</a:t>
            </a:r>
            <a:r>
              <a:rPr lang="pt-BR" sz="1600" dirty="0"/>
              <a:t>='</a:t>
            </a:r>
            <a:r>
              <a:rPr lang="pt-BR" sz="1600" dirty="0" err="1"/>
              <a:t>infer</a:t>
            </a:r>
            <a:r>
              <a:rPr lang="pt-BR" sz="1600" dirty="0"/>
              <a:t>', </a:t>
            </a:r>
            <a:r>
              <a:rPr lang="pt-BR" sz="1600" dirty="0" err="1"/>
              <a:t>thousands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/>
              <a:t>decimal='.', </a:t>
            </a:r>
            <a:r>
              <a:rPr lang="pt-BR" sz="1600" dirty="0" err="1"/>
              <a:t>lineterminator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quotechar</a:t>
            </a:r>
            <a:r>
              <a:rPr lang="pt-BR" sz="1600" dirty="0"/>
              <a:t>='"', </a:t>
            </a:r>
            <a:r>
              <a:rPr lang="pt-BR" sz="1600" dirty="0" err="1"/>
              <a:t>quoting</a:t>
            </a:r>
            <a:r>
              <a:rPr lang="pt-BR" sz="1600" dirty="0"/>
              <a:t>=0, </a:t>
            </a:r>
          </a:p>
          <a:p>
            <a:pPr marL="0" indent="0">
              <a:buNone/>
            </a:pPr>
            <a:r>
              <a:rPr lang="pt-BR" sz="1600" dirty="0" err="1"/>
              <a:t>doublequote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  <a:r>
              <a:rPr lang="pt-BR" sz="1600" dirty="0" err="1"/>
              <a:t>escapechar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comment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  <a:r>
              <a:rPr lang="pt-BR" sz="1600" dirty="0" err="1"/>
              <a:t>encoding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encoding_errors</a:t>
            </a:r>
            <a:r>
              <a:rPr lang="pt-BR" sz="1600" dirty="0"/>
              <a:t>='</a:t>
            </a:r>
            <a:r>
              <a:rPr lang="pt-BR" sz="1600" dirty="0" err="1"/>
              <a:t>strict</a:t>
            </a:r>
            <a:r>
              <a:rPr lang="pt-BR" sz="1600" dirty="0"/>
              <a:t>', </a:t>
            </a:r>
            <a:r>
              <a:rPr lang="pt-BR" sz="1600" dirty="0" err="1"/>
              <a:t>dialect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error_bad_lines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warn_bad_lines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  <a:r>
              <a:rPr lang="pt-BR" sz="1600" dirty="0" err="1"/>
              <a:t>on_bad_lines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delim_whitespace</a:t>
            </a:r>
            <a:r>
              <a:rPr lang="pt-BR" sz="1600" dirty="0"/>
              <a:t>=False, </a:t>
            </a:r>
          </a:p>
          <a:p>
            <a:pPr marL="0" indent="0">
              <a:buNone/>
            </a:pPr>
            <a:r>
              <a:rPr lang="pt-BR" sz="1600" dirty="0" err="1"/>
              <a:t>low_memory</a:t>
            </a:r>
            <a:r>
              <a:rPr lang="pt-BR" sz="1600" dirty="0"/>
              <a:t>=</a:t>
            </a:r>
            <a:r>
              <a:rPr lang="pt-BR" sz="1600" dirty="0" err="1"/>
              <a:t>True</a:t>
            </a:r>
            <a:r>
              <a:rPr lang="pt-BR" sz="1600" dirty="0"/>
              <a:t>, </a:t>
            </a:r>
            <a:r>
              <a:rPr lang="pt-BR" sz="1600" dirty="0" err="1"/>
              <a:t>memory_map</a:t>
            </a:r>
            <a:r>
              <a:rPr lang="pt-BR" sz="1600" dirty="0"/>
              <a:t>=False, </a:t>
            </a:r>
          </a:p>
          <a:p>
            <a:pPr marL="0" indent="0">
              <a:buNone/>
            </a:pPr>
            <a:r>
              <a:rPr lang="pt-BR" sz="1600" dirty="0" err="1"/>
              <a:t>float_precision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dirty="0"/>
              <a:t>, </a:t>
            </a:r>
          </a:p>
          <a:p>
            <a:pPr marL="0" indent="0">
              <a:buNone/>
            </a:pPr>
            <a:r>
              <a:rPr lang="pt-BR" sz="1600" dirty="0" err="1"/>
              <a:t>storage_options</a:t>
            </a:r>
            <a:r>
              <a:rPr lang="pt-BR" sz="1600" dirty="0"/>
              <a:t>=</a:t>
            </a:r>
            <a:r>
              <a:rPr lang="pt-BR" sz="1600" dirty="0" err="1"/>
              <a:t>None</a:t>
            </a:r>
            <a:r>
              <a:rPr lang="pt-BR" sz="1600" b="1" dirty="0"/>
              <a:t>)</a:t>
            </a:r>
          </a:p>
        </p:txBody>
      </p:sp>
      <p:pic>
        <p:nvPicPr>
          <p:cNvPr id="8194" name="Picture 2" descr="Staring At Computer GIFs - Get the best GIF on GIPHY">
            <a:extLst>
              <a:ext uri="{FF2B5EF4-FFF2-40B4-BE49-F238E27FC236}">
                <a16:creationId xmlns:a16="http://schemas.microsoft.com/office/drawing/2014/main" id="{7DC386C2-BC89-48E2-B904-484E11D3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7" y="230188"/>
            <a:ext cx="2093495" cy="117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442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1568283"/>
            <a:ext cx="10515600" cy="1325563"/>
          </a:xfrm>
        </p:spPr>
        <p:txBody>
          <a:bodyPr/>
          <a:lstStyle/>
          <a:p>
            <a:r>
              <a:rPr lang="pt-BR" dirty="0"/>
              <a:t>Vamos praticar</a:t>
            </a:r>
          </a:p>
        </p:txBody>
      </p:sp>
      <p:pic>
        <p:nvPicPr>
          <p:cNvPr id="3" name="Picture 2" descr="Night Programming GIF by Metin Seven [Video] | Animation design, Animated  gif, Animation">
            <a:extLst>
              <a:ext uri="{FF2B5EF4-FFF2-40B4-BE49-F238E27FC236}">
                <a16:creationId xmlns:a16="http://schemas.microsoft.com/office/drawing/2014/main" id="{96B881A0-3B63-4BF8-89AD-03CCAE25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81" y="271593"/>
            <a:ext cx="2947332" cy="22104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3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vimos hoje?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Tipos de dados;</a:t>
            </a:r>
          </a:p>
          <a:p>
            <a:endParaRPr lang="pt-BR" dirty="0"/>
          </a:p>
          <a:p>
            <a:r>
              <a:rPr lang="pt-BR" dirty="0"/>
              <a:t>Variáveis;</a:t>
            </a:r>
          </a:p>
          <a:p>
            <a:endParaRPr lang="pt-BR" dirty="0"/>
          </a:p>
          <a:p>
            <a:r>
              <a:rPr lang="pt-BR" dirty="0"/>
              <a:t>Funções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4400" dirty="0">
                <a:solidFill>
                  <a:srgbClr val="FF0000"/>
                </a:solidFill>
              </a:rPr>
              <a:t>DÚVIDAS?</a:t>
            </a:r>
          </a:p>
          <a:p>
            <a:endParaRPr lang="pt-BR" dirty="0"/>
          </a:p>
        </p:txBody>
      </p:sp>
      <p:pic>
        <p:nvPicPr>
          <p:cNvPr id="5" name="Picture 2" descr="Learn GIF - Conseguir o melhor gif em GIFER">
            <a:extLst>
              <a:ext uri="{FF2B5EF4-FFF2-40B4-BE49-F238E27FC236}">
                <a16:creationId xmlns:a16="http://schemas.microsoft.com/office/drawing/2014/main" id="{886CFF74-54E0-4A6E-A5B6-87EDFBAC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5" y="-5278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75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tema da próxima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Variáveis e Funções: </a:t>
            </a:r>
            <a:r>
              <a:rPr lang="pt-BR" strike="sngStrike" dirty="0" err="1">
                <a:solidFill>
                  <a:schemeClr val="bg1">
                    <a:lumMod val="65000"/>
                  </a:schemeClr>
                </a:solidFill>
              </a:rPr>
              <a:t>Strings</a:t>
            </a:r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, operações e erros.</a:t>
            </a:r>
          </a:p>
          <a:p>
            <a:endParaRPr lang="pt-BR" strike="sngStrike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Variáveis e Funções: Funções </a:t>
            </a:r>
            <a:r>
              <a:rPr lang="pt-BR" strike="sngStrike" dirty="0" err="1">
                <a:solidFill>
                  <a:schemeClr val="bg1">
                    <a:lumMod val="65000"/>
                  </a:schemeClr>
                </a:solidFill>
              </a:rPr>
              <a:t>built</a:t>
            </a:r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-in e casting.</a:t>
            </a:r>
          </a:p>
          <a:p>
            <a:endParaRPr lang="pt-BR" dirty="0"/>
          </a:p>
          <a:p>
            <a:r>
              <a:rPr lang="pt-BR" dirty="0"/>
              <a:t>Controle de Fluxo: Operadores, Listas, condicionais, loops e bibliotecas.</a:t>
            </a:r>
          </a:p>
          <a:p>
            <a:endParaRPr lang="pt-BR" dirty="0"/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Funções personalizadas.</a:t>
            </a:r>
          </a:p>
        </p:txBody>
      </p:sp>
      <p:pic>
        <p:nvPicPr>
          <p:cNvPr id="4" name="Picture 2" descr="Figure Pointing With Pointer | 3D Animated Clipart for PowerPoint -  PresenterMedia.com">
            <a:extLst>
              <a:ext uri="{FF2B5EF4-FFF2-40B4-BE49-F238E27FC236}">
                <a16:creationId xmlns:a16="http://schemas.microsoft.com/office/drawing/2014/main" id="{EB58A1DF-DE6D-45CB-8FB3-66B6E4D4B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 bwMode="auto">
          <a:xfrm flipH="1">
            <a:off x="9898660" y="1430577"/>
            <a:ext cx="1455140" cy="15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8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AF024-1B8D-44C8-A5D4-AC26BACF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você precisa saber para a próxima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B30D9-8DC0-4D1A-A7F1-CA360EB0E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Operadores relacionais ou lógicos;</a:t>
            </a:r>
          </a:p>
          <a:p>
            <a:endParaRPr lang="pt-BR" dirty="0"/>
          </a:p>
          <a:p>
            <a:r>
              <a:rPr lang="pt-BR" dirty="0"/>
              <a:t>Estruturas condicionais;</a:t>
            </a:r>
          </a:p>
          <a:p>
            <a:endParaRPr lang="pt-BR" dirty="0"/>
          </a:p>
          <a:p>
            <a:r>
              <a:rPr lang="pt-BR" dirty="0"/>
              <a:t>Loops.</a:t>
            </a:r>
          </a:p>
          <a:p>
            <a:endParaRPr lang="pt-BR" dirty="0"/>
          </a:p>
        </p:txBody>
      </p:sp>
      <p:pic>
        <p:nvPicPr>
          <p:cNvPr id="4" name="Picture 4" descr="Study GIF - Study - Discover &amp; Share GIFs">
            <a:extLst>
              <a:ext uri="{FF2B5EF4-FFF2-40B4-BE49-F238E27FC236}">
                <a16:creationId xmlns:a16="http://schemas.microsoft.com/office/drawing/2014/main" id="{7E8F8825-2570-4F48-9E04-AAD10DBD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9148" y="2496744"/>
            <a:ext cx="3912501" cy="2199800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5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você precisa ter/saber para esta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Tipo de dados</a:t>
            </a:r>
          </a:p>
          <a:p>
            <a:endParaRPr lang="pt-BR" dirty="0"/>
          </a:p>
          <a:p>
            <a:r>
              <a:rPr lang="pt-BR" dirty="0"/>
              <a:t>Variáveis</a:t>
            </a:r>
          </a:p>
          <a:p>
            <a:endParaRPr lang="pt-BR" dirty="0"/>
          </a:p>
          <a:p>
            <a:r>
              <a:rPr lang="pt-BR" dirty="0"/>
              <a:t>Manipulação de variável</a:t>
            </a:r>
          </a:p>
          <a:p>
            <a:endParaRPr lang="pt-BR" dirty="0"/>
          </a:p>
          <a:p>
            <a:r>
              <a:rPr lang="pt-BR" dirty="0"/>
              <a:t>Funções nativas</a:t>
            </a:r>
          </a:p>
          <a:p>
            <a:endParaRPr lang="pt-BR" dirty="0"/>
          </a:p>
        </p:txBody>
      </p:sp>
      <p:pic>
        <p:nvPicPr>
          <p:cNvPr id="4" name="Picture 4" descr="Study GIF - Study - Discover &amp; Share GIFs">
            <a:extLst>
              <a:ext uri="{FF2B5EF4-FFF2-40B4-BE49-F238E27FC236}">
                <a16:creationId xmlns:a16="http://schemas.microsoft.com/office/drawing/2014/main" id="{A8A6AAC6-2E3F-4C6F-AE8A-4DBEF131E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9148" y="2496744"/>
            <a:ext cx="3912501" cy="2199800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21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tema da aula de hoje?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Variáveis e Funções: </a:t>
            </a:r>
            <a:r>
              <a:rPr lang="pt-BR" strike="sngStrike" dirty="0" err="1">
                <a:solidFill>
                  <a:schemeClr val="bg1">
                    <a:lumMod val="65000"/>
                  </a:schemeClr>
                </a:solidFill>
              </a:rPr>
              <a:t>Strings</a:t>
            </a:r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, operações e erros.</a:t>
            </a:r>
          </a:p>
          <a:p>
            <a:endParaRPr lang="pt-BR" dirty="0"/>
          </a:p>
          <a:p>
            <a:r>
              <a:rPr lang="pt-BR" dirty="0"/>
              <a:t>Variáveis e Funções: Funções </a:t>
            </a:r>
            <a:r>
              <a:rPr lang="pt-BR" dirty="0" err="1"/>
              <a:t>built</a:t>
            </a:r>
            <a:r>
              <a:rPr lang="pt-BR" dirty="0"/>
              <a:t>-in e casting.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Operadores, Listas, condicionais, loops e bibliotecas.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Funções personalizadas.</a:t>
            </a:r>
          </a:p>
        </p:txBody>
      </p:sp>
      <p:pic>
        <p:nvPicPr>
          <p:cNvPr id="4" name="Picture 2" descr="Figure Pointing With Pointer | 3D Animated Clipart for PowerPoint -  PresenterMedia.com">
            <a:extLst>
              <a:ext uri="{FF2B5EF4-FFF2-40B4-BE49-F238E27FC236}">
                <a16:creationId xmlns:a16="http://schemas.microsoft.com/office/drawing/2014/main" id="{92FEBCE8-C345-4C70-9186-C79DEC813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 bwMode="auto">
          <a:xfrm flipH="1">
            <a:off x="9898660" y="1430577"/>
            <a:ext cx="1455140" cy="15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4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1568283"/>
            <a:ext cx="10515600" cy="1325563"/>
          </a:xfrm>
        </p:spPr>
        <p:txBody>
          <a:bodyPr/>
          <a:lstStyle/>
          <a:p>
            <a:r>
              <a:rPr lang="pt-BR" dirty="0"/>
              <a:t>Tipos de Dados</a:t>
            </a:r>
          </a:p>
        </p:txBody>
      </p:sp>
      <p:pic>
        <p:nvPicPr>
          <p:cNvPr id="1026" name="Picture 2" descr="▷ Dados: Imagens Animadas, Gifs Animados &amp; Animações – 100% Gratuitas!">
            <a:extLst>
              <a:ext uri="{FF2B5EF4-FFF2-40B4-BE49-F238E27FC236}">
                <a16:creationId xmlns:a16="http://schemas.microsoft.com/office/drawing/2014/main" id="{50116439-9191-4CBF-8438-F4851DD13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11" y="1301415"/>
            <a:ext cx="1744578" cy="174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0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integers, </a:t>
            </a:r>
          </a:p>
          <a:p>
            <a:endParaRPr lang="en-US" dirty="0"/>
          </a:p>
          <a:p>
            <a:r>
              <a:rPr lang="en-US" dirty="0"/>
              <a:t>floating-point (float) numbers, </a:t>
            </a:r>
          </a:p>
          <a:p>
            <a:endParaRPr lang="en-US" dirty="0"/>
          </a:p>
          <a:p>
            <a:r>
              <a:rPr lang="en-US" dirty="0"/>
              <a:t>strings, </a:t>
            </a:r>
          </a:p>
          <a:p>
            <a:endParaRPr lang="en-US" dirty="0"/>
          </a:p>
          <a:p>
            <a:r>
              <a:rPr lang="en-US" dirty="0" err="1"/>
              <a:t>booleans</a:t>
            </a:r>
            <a:r>
              <a:rPr lang="en-US" dirty="0"/>
              <a:t> e truthy,</a:t>
            </a:r>
          </a:p>
          <a:p>
            <a:endParaRPr lang="en-US" dirty="0"/>
          </a:p>
          <a:p>
            <a:r>
              <a:rPr lang="en-US" dirty="0"/>
              <a:t>Etc.</a:t>
            </a:r>
            <a:endParaRPr lang="pt-BR" dirty="0"/>
          </a:p>
        </p:txBody>
      </p:sp>
      <p:pic>
        <p:nvPicPr>
          <p:cNvPr id="2052" name="Picture 4" descr="Variables GIFs - Get the best GIF on GIPHY">
            <a:extLst>
              <a:ext uri="{FF2B5EF4-FFF2-40B4-BE49-F238E27FC236}">
                <a16:creationId xmlns:a16="http://schemas.microsoft.com/office/drawing/2014/main" id="{93F02E7A-F606-4211-B01C-2F50FF0E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885825"/>
            <a:ext cx="1905000" cy="16097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0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1568283"/>
            <a:ext cx="10515600" cy="1325563"/>
          </a:xfrm>
        </p:spPr>
        <p:txBody>
          <a:bodyPr/>
          <a:lstStyle/>
          <a:p>
            <a:r>
              <a:rPr lang="pt-BR" dirty="0"/>
              <a:t>Variáveis</a:t>
            </a:r>
          </a:p>
        </p:txBody>
      </p:sp>
      <p:pic>
        <p:nvPicPr>
          <p:cNvPr id="3" name="Picture 2" descr="Variables in Unity and C#. One of the first concepts you learn… | by Les  Street | Medium">
            <a:extLst>
              <a:ext uri="{FF2B5EF4-FFF2-40B4-BE49-F238E27FC236}">
                <a16:creationId xmlns:a16="http://schemas.microsoft.com/office/drawing/2014/main" id="{2B739479-A89B-4530-8E8C-3333745B5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643AAD"/>
              </a:clrFrom>
              <a:clrTo>
                <a:srgbClr val="643A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25545"/>
          <a:stretch/>
        </p:blipFill>
        <p:spPr bwMode="auto">
          <a:xfrm>
            <a:off x="6654722" y="818146"/>
            <a:ext cx="5239998" cy="19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uma variável?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É um objeto que pode assumir qualquer valor a ele atribuído.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É mutável;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Não aceita caracteres especiais exceto “_” </a:t>
            </a:r>
            <a:r>
              <a:rPr lang="pt-BR" dirty="0" err="1"/>
              <a:t>underline</a:t>
            </a:r>
            <a:r>
              <a:rPr lang="pt-BR" dirty="0"/>
              <a:t>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Aceita números mas não pode ser composta somente por números;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Aceita todos os tipos de variável em qualquer dimensão.</a:t>
            </a:r>
          </a:p>
          <a:p>
            <a:endParaRPr lang="pt-BR" dirty="0"/>
          </a:p>
        </p:txBody>
      </p:sp>
      <p:pic>
        <p:nvPicPr>
          <p:cNvPr id="3074" name="Picture 2" descr="F o x GIF - Conseguir o melhor gif em GIFER">
            <a:extLst>
              <a:ext uri="{FF2B5EF4-FFF2-40B4-BE49-F238E27FC236}">
                <a16:creationId xmlns:a16="http://schemas.microsoft.com/office/drawing/2014/main" id="{8236947C-5F51-4DF0-B418-474EA259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095" y="-8521"/>
            <a:ext cx="2751219" cy="183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15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Operações com variáveis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String</a:t>
            </a:r>
            <a:r>
              <a:rPr lang="pt-BR" dirty="0"/>
              <a:t> e </a:t>
            </a:r>
            <a:r>
              <a:rPr lang="pt-BR" dirty="0" err="1"/>
              <a:t>String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e </a:t>
            </a:r>
            <a:r>
              <a:rPr lang="pt-BR" dirty="0" err="1"/>
              <a:t>Float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Integer</a:t>
            </a:r>
            <a:r>
              <a:rPr lang="pt-BR" dirty="0"/>
              <a:t> e </a:t>
            </a:r>
            <a:r>
              <a:rPr lang="pt-BR" dirty="0" err="1"/>
              <a:t>Integer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Qualquer outra combinação é possível!</a:t>
            </a:r>
          </a:p>
          <a:p>
            <a:endParaRPr lang="pt-BR" dirty="0"/>
          </a:p>
          <a:p>
            <a:r>
              <a:rPr lang="pt-BR" dirty="0" err="1"/>
              <a:t>Boolean</a:t>
            </a:r>
            <a:r>
              <a:rPr lang="pt-BR" dirty="0"/>
              <a:t> e </a:t>
            </a:r>
            <a:r>
              <a:rPr lang="pt-BR" dirty="0" err="1"/>
              <a:t>Boolean</a:t>
            </a:r>
            <a:r>
              <a:rPr lang="pt-BR" dirty="0"/>
              <a:t>?</a:t>
            </a:r>
          </a:p>
          <a:p>
            <a:endParaRPr lang="pt-BR" dirty="0"/>
          </a:p>
        </p:txBody>
      </p:sp>
      <p:pic>
        <p:nvPicPr>
          <p:cNvPr id="5122" name="Picture 2" descr="Concatenate SQL With Examples | CONCAT(), CONCAT_WS() | Edureka">
            <a:extLst>
              <a:ext uri="{FF2B5EF4-FFF2-40B4-BE49-F238E27FC236}">
                <a16:creationId xmlns:a16="http://schemas.microsoft.com/office/drawing/2014/main" id="{5DC7818C-F42B-4600-BF7E-8C0BF576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07" y="681037"/>
            <a:ext cx="3860970" cy="134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48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1568283"/>
            <a:ext cx="10515600" cy="1325563"/>
          </a:xfrm>
        </p:spPr>
        <p:txBody>
          <a:bodyPr/>
          <a:lstStyle/>
          <a:p>
            <a:r>
              <a:rPr lang="pt-BR" dirty="0"/>
              <a:t>Funções</a:t>
            </a:r>
          </a:p>
        </p:txBody>
      </p:sp>
      <p:pic>
        <p:nvPicPr>
          <p:cNvPr id="6146" name="Picture 2" descr="2.4. Function Calls — Foundations of Python Programming">
            <a:extLst>
              <a:ext uri="{FF2B5EF4-FFF2-40B4-BE49-F238E27FC236}">
                <a16:creationId xmlns:a16="http://schemas.microsoft.com/office/drawing/2014/main" id="{CEE0E431-1837-4230-833A-52295E601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7" y="586707"/>
            <a:ext cx="4012393" cy="218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3903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620</Words>
  <Application>Microsoft Office PowerPoint</Application>
  <PresentationFormat>Widescreen</PresentationFormat>
  <Paragraphs>126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Nivelamento</vt:lpstr>
      <vt:lpstr>O que você precisa ter/saber para esta aula?</vt:lpstr>
      <vt:lpstr>Qual o tema da aula de hoje?</vt:lpstr>
      <vt:lpstr>Tipos de Dados</vt:lpstr>
      <vt:lpstr>Tipos de Dados</vt:lpstr>
      <vt:lpstr>Variáveis</vt:lpstr>
      <vt:lpstr>O que é uma variável?</vt:lpstr>
      <vt:lpstr>Operações com variáveis </vt:lpstr>
      <vt:lpstr>Funções</vt:lpstr>
      <vt:lpstr>O que é uma função?</vt:lpstr>
      <vt:lpstr>Exemplo de função?</vt:lpstr>
      <vt:lpstr>Vamos praticar</vt:lpstr>
      <vt:lpstr>O que vimos hoje?</vt:lpstr>
      <vt:lpstr>Qual o tema da próxima aula?</vt:lpstr>
      <vt:lpstr>O que você precisa saber para a próxima aula?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augusto</dc:creator>
  <cp:lastModifiedBy>gabriel augusto</cp:lastModifiedBy>
  <cp:revision>9</cp:revision>
  <dcterms:created xsi:type="dcterms:W3CDTF">2022-03-15T13:33:06Z</dcterms:created>
  <dcterms:modified xsi:type="dcterms:W3CDTF">2022-04-05T23:46:53Z</dcterms:modified>
</cp:coreProperties>
</file>